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7"/>
  </p:notesMasterIdLst>
  <p:sldIdLst>
    <p:sldId id="263" r:id="rId4"/>
    <p:sldId id="299" r:id="rId5"/>
    <p:sldId id="300" r:id="rId6"/>
    <p:sldId id="302" r:id="rId7"/>
    <p:sldId id="334" r:id="rId8"/>
    <p:sldId id="340" r:id="rId9"/>
    <p:sldId id="325" r:id="rId10"/>
    <p:sldId id="305" r:id="rId11"/>
    <p:sldId id="307" r:id="rId12"/>
    <p:sldId id="327" r:id="rId13"/>
    <p:sldId id="328" r:id="rId14"/>
    <p:sldId id="342" r:id="rId15"/>
    <p:sldId id="306" r:id="rId16"/>
    <p:sldId id="309" r:id="rId17"/>
    <p:sldId id="348" r:id="rId18"/>
    <p:sldId id="335" r:id="rId19"/>
    <p:sldId id="343" r:id="rId20"/>
    <p:sldId id="315" r:id="rId21"/>
    <p:sldId id="322" r:id="rId22"/>
    <p:sldId id="344" r:id="rId23"/>
    <p:sldId id="345" r:id="rId24"/>
    <p:sldId id="324" r:id="rId25"/>
    <p:sldId id="318" r:id="rId26"/>
    <p:sldId id="313" r:id="rId27"/>
    <p:sldId id="336" r:id="rId28"/>
    <p:sldId id="314" r:id="rId29"/>
    <p:sldId id="346" r:id="rId30"/>
    <p:sldId id="347" r:id="rId31"/>
    <p:sldId id="338" r:id="rId32"/>
    <p:sldId id="332" r:id="rId33"/>
    <p:sldId id="333" r:id="rId34"/>
    <p:sldId id="321" r:id="rId35"/>
    <p:sldId id="337"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42" autoAdjust="0"/>
    <p:restoredTop sz="90892" autoAdjust="0"/>
  </p:normalViewPr>
  <p:slideViewPr>
    <p:cSldViewPr snapToGrid="0" snapToObjects="1">
      <p:cViewPr varScale="1">
        <p:scale>
          <a:sx n="160" d="100"/>
          <a:sy n="160" d="100"/>
        </p:scale>
        <p:origin x="192" y="344"/>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10/12/17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22232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221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min</a:t>
            </a:r>
          </a:p>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18904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90360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00118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27</a:t>
            </a:fld>
            <a:endParaRPr lang="en-US"/>
          </a:p>
        </p:txBody>
      </p:sp>
    </p:spTree>
    <p:extLst>
      <p:ext uri="{BB962C8B-B14F-4D97-AF65-F5344CB8AC3E}">
        <p14:creationId xmlns:p14="http://schemas.microsoft.com/office/powerpoint/2010/main" val="182996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14408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32</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5041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2017-10-12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2017-10-12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geneontology.org/page/download-annotations" TargetMode="External"/><Relationship Id="rId5" Type="http://schemas.openxmlformats.org/officeDocument/2006/relationships/hyperlink" Target="http://bioconductor.org/packages/devel/bioc/vignettes/clusterProfiler/inst/doc/clusterProfiler.html#go-gene-set-enrichment-analysis" TargetMode="External"/><Relationship Id="rId6" Type="http://schemas.openxmlformats.org/officeDocument/2006/relationships/hyperlink" Target="https://dx.doi.org/10.1002/ajmg.b.32328"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david.ncifcrf.gov/content.jsp?file=conversion.html" TargetMode="External"/><Relationship Id="rId5" Type="http://schemas.openxmlformats.org/officeDocument/2006/relationships/hyperlink" Target="http://mygene.info/" TargetMode="External"/><Relationship Id="rId6" Type="http://schemas.openxmlformats.org/officeDocument/2006/relationships/hyperlink" Target="http://bioconductor.org/packages/release/bioc/html/mygene.html"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01.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1"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5" Type="http://schemas.openxmlformats.org/officeDocument/2006/relationships/hyperlink" Target="http://dx.doi.org/10.1371/journal.pone.0013984"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6.tiff"/><Relationship Id="rId5"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3036947"/>
            <a:ext cx="5110001"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Wigge</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leif.wigge@scilifelab.se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smtClean="0">
                <a:latin typeface="Calibri Light" charset="0"/>
                <a:ea typeface="Calibri Light" charset="0"/>
                <a:cs typeface="Calibri Light" charset="0"/>
              </a:rPr>
              <a:t>Bioinformatics Long-term Support (WABI)</a:t>
            </a:r>
          </a:p>
          <a:p>
            <a:r>
              <a:rPr lang="en-US" sz="1400" dirty="0" smtClean="0">
                <a:latin typeface="Calibri Light" charset="0"/>
                <a:ea typeface="Calibri Light" charset="0"/>
                <a:cs typeface="Calibri Light" charset="0"/>
              </a:rPr>
              <a:t>Systems Biology Facility @ Chalmers</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pic>
        <p:nvPicPr>
          <p:cNvPr id="4" name="Picture 3"/>
          <p:cNvPicPr>
            <a:picLocks noChangeAspect="1"/>
          </p:cNvPicPr>
          <p:nvPr/>
        </p:nvPicPr>
        <p:blipFill>
          <a:blip r:embed="rId4"/>
          <a:stretch>
            <a:fillRect/>
          </a:stretch>
        </p:blipFill>
        <p:spPr>
          <a:xfrm>
            <a:off x="4131894" y="2099145"/>
            <a:ext cx="4763116" cy="3302994"/>
          </a:xfrm>
          <a:prstGeom prst="rect">
            <a:avLst/>
          </a:prstGeom>
        </p:spPr>
      </p:pic>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530311" y="1552969"/>
            <a:ext cx="5907562" cy="3373088"/>
          </a:xfrm>
          <a:prstGeom prst="rect">
            <a:avLst/>
          </a:prstGeom>
        </p:spPr>
      </p:pic>
      <p:sp>
        <p:nvSpPr>
          <p:cNvPr id="5" name="Rectangle 4"/>
          <p:cNvSpPr/>
          <p:nvPr/>
        </p:nvSpPr>
        <p:spPr>
          <a:xfrm>
            <a:off x="469559" y="5116033"/>
            <a:ext cx="8563234" cy="1138773"/>
          </a:xfrm>
          <a:prstGeom prst="rect">
            <a:avLst/>
          </a:prstGeom>
        </p:spPr>
        <p:txBody>
          <a:bodyPr wrap="square">
            <a:spAutoFit/>
          </a:bodyPr>
          <a:lstStyle/>
          <a:p>
            <a:pPr marL="285750" indent="-285750">
              <a:buFont typeface="Arial" charset="0"/>
              <a:buChar char="•"/>
            </a:pPr>
            <a:r>
              <a:rPr lang="en-US" dirty="0"/>
              <a:t>GO annotations for many </a:t>
            </a:r>
            <a:r>
              <a:rPr lang="en-US" dirty="0" smtClean="0"/>
              <a:t>species</a:t>
            </a:r>
            <a:br>
              <a:rPr lang="en-US" dirty="0" smtClean="0"/>
            </a:br>
            <a:r>
              <a:rPr lang="en-US" sz="1100" dirty="0" smtClean="0">
                <a:hlinkClick r:id="rId4"/>
              </a:rPr>
              <a:t>http</a:t>
            </a:r>
            <a:r>
              <a:rPr lang="en-US" sz="1100" dirty="0">
                <a:hlinkClick r:id="rId4"/>
              </a:rPr>
              <a:t>://</a:t>
            </a:r>
            <a:r>
              <a:rPr lang="en-US" sz="1100" dirty="0" smtClean="0">
                <a:hlinkClick r:id="rId4"/>
              </a:rPr>
              <a:t>geneontology.org/page/download-annotations</a:t>
            </a:r>
            <a:endParaRPr lang="en-US" dirty="0" smtClean="0"/>
          </a:p>
          <a:p>
            <a:pPr marL="285750" indent="-285750">
              <a:buFont typeface="Arial" charset="0"/>
              <a:buChar char="•"/>
            </a:pPr>
            <a:r>
              <a:rPr lang="en-US" dirty="0" err="1" smtClean="0"/>
              <a:t>clusterProfiler</a:t>
            </a:r>
            <a:r>
              <a:rPr lang="en-US" dirty="0" smtClean="0"/>
              <a:t> </a:t>
            </a:r>
            <a:r>
              <a:rPr lang="en-US" dirty="0" smtClean="0"/>
              <a:t>(R/Bioconductor package</a:t>
            </a:r>
            <a:r>
              <a:rPr lang="en-US" dirty="0" smtClean="0"/>
              <a:t>)</a:t>
            </a:r>
            <a:r>
              <a:rPr lang="en-US" dirty="0" smtClean="0"/>
              <a:t/>
            </a:r>
            <a:br>
              <a:rPr lang="en-US" dirty="0" smtClean="0"/>
            </a:br>
            <a:r>
              <a:rPr lang="en-US" sz="1050" dirty="0" smtClean="0">
                <a:hlinkClick r:id="rId5"/>
              </a:rPr>
              <a:t>http</a:t>
            </a:r>
            <a:r>
              <a:rPr lang="en-US" sz="1050" dirty="0">
                <a:hlinkClick r:id="rId5"/>
              </a:rPr>
              <a:t>://</a:t>
            </a:r>
            <a:r>
              <a:rPr lang="en-US" sz="1050" dirty="0" smtClean="0">
                <a:hlinkClick r:id="rId5"/>
              </a:rPr>
              <a:t>bioconductor.org/packages/devel/bioc/vignettes/clusterProfiler/inst/doc/clusterProfiler.html#go-gene-set-enrichment-analysis</a:t>
            </a:r>
            <a:endParaRPr lang="en-US" sz="1050" dirty="0" smtClean="0"/>
          </a:p>
          <a:p>
            <a:endParaRPr lang="en-US" sz="1050" dirty="0"/>
          </a:p>
        </p:txBody>
      </p:sp>
      <p:sp>
        <p:nvSpPr>
          <p:cNvPr id="9" name="Title 1"/>
          <p:cNvSpPr>
            <a:spLocks noGrp="1"/>
          </p:cNvSpPr>
          <p:nvPr>
            <p:ph type="title"/>
          </p:nvPr>
        </p:nvSpPr>
        <p:spPr>
          <a:xfrm>
            <a:off x="307886" y="279770"/>
            <a:ext cx="6245313" cy="572089"/>
          </a:xfrm>
        </p:spPr>
        <p:txBody>
          <a:bodyPr/>
          <a:lstStyle/>
          <a:p>
            <a:r>
              <a:rPr lang="en-US" dirty="0" smtClean="0"/>
              <a:t>Where to get gene-set collections?</a:t>
            </a:r>
            <a:endParaRPr lang="en-US" dirty="0"/>
          </a:p>
        </p:txBody>
      </p:sp>
      <p:sp>
        <p:nvSpPr>
          <p:cNvPr id="11" name="TextBox 10"/>
          <p:cNvSpPr txBox="1"/>
          <p:nvPr/>
        </p:nvSpPr>
        <p:spPr>
          <a:xfrm>
            <a:off x="469559" y="1035657"/>
            <a:ext cx="3288080" cy="369332"/>
          </a:xfrm>
          <a:prstGeom prst="rect">
            <a:avLst/>
          </a:prstGeom>
          <a:noFill/>
        </p:spPr>
        <p:txBody>
          <a:bodyPr wrap="none" rtlCol="0">
            <a:spAutoFit/>
          </a:bodyPr>
          <a:lstStyle/>
          <a:p>
            <a:r>
              <a:rPr lang="en-US" dirty="0" smtClean="0"/>
              <a:t>Not working with human data?</a:t>
            </a:r>
            <a:endParaRPr lang="en-US" dirty="0"/>
          </a:p>
        </p:txBody>
      </p:sp>
      <p:sp>
        <p:nvSpPr>
          <p:cNvPr id="12" name="Rectangle 11"/>
          <p:cNvSpPr/>
          <p:nvPr/>
        </p:nvSpPr>
        <p:spPr>
          <a:xfrm>
            <a:off x="4546008" y="4625541"/>
            <a:ext cx="1891865" cy="261610"/>
          </a:xfrm>
          <a:prstGeom prst="rect">
            <a:avLst/>
          </a:prstGeom>
        </p:spPr>
        <p:txBody>
          <a:bodyPr wrap="none">
            <a:spAutoFit/>
          </a:bodyPr>
          <a:lstStyle/>
          <a:p>
            <a:r>
              <a:rPr lang="pl-PL" sz="1100">
                <a:solidFill>
                  <a:srgbClr val="000000"/>
                </a:solidFill>
                <a:latin typeface="arial" charset="0"/>
              </a:rPr>
              <a:t>doi:  </a:t>
            </a:r>
            <a:r>
              <a:rPr lang="pl-PL" sz="1100">
                <a:solidFill>
                  <a:srgbClr val="642A8F"/>
                </a:solidFill>
                <a:latin typeface="arial" charset="0"/>
                <a:hlinkClick r:id="rId6"/>
              </a:rPr>
              <a:t>10.1002/ajmg.b.32328</a:t>
            </a:r>
            <a:endParaRPr lang="en-US" sz="1100" dirty="0"/>
          </a:p>
        </p:txBody>
      </p:sp>
    </p:spTree>
    <p:extLst>
      <p:ext uri="{BB962C8B-B14F-4D97-AF65-F5344CB8AC3E}">
        <p14:creationId xmlns:p14="http://schemas.microsoft.com/office/powerpoint/2010/main" val="854049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10" y="1520475"/>
            <a:ext cx="6753786" cy="3658800"/>
          </a:xfrm>
          <a:prstGeom prst="rect">
            <a:avLst/>
          </a:prstGeom>
        </p:spPr>
      </p:pic>
      <p:sp>
        <p:nvSpPr>
          <p:cNvPr id="8" name="TextBox 7"/>
          <p:cNvSpPr txBox="1"/>
          <p:nvPr/>
        </p:nvSpPr>
        <p:spPr>
          <a:xfrm>
            <a:off x="887457" y="5232570"/>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5873028"/>
            <a:ext cx="8220152" cy="954107"/>
          </a:xfrm>
          <a:prstGeom prst="rect">
            <a:avLst/>
          </a:prstGeom>
        </p:spPr>
        <p:txBody>
          <a:bodyPr wrap="square">
            <a:spAutoFit/>
          </a:bodyPr>
          <a:lstStyle/>
          <a:p>
            <a:r>
              <a:rPr lang="en-US" sz="1400" dirty="0" smtClean="0"/>
              <a:t>See also: </a:t>
            </a:r>
          </a:p>
          <a:p>
            <a:r>
              <a:rPr lang="en-US" sz="1400" dirty="0" smtClean="0"/>
              <a:t>DAVID </a:t>
            </a:r>
            <a:r>
              <a:rPr lang="en-US" sz="1400" dirty="0" smtClean="0">
                <a:hlinkClick r:id="rId4"/>
              </a:rPr>
              <a:t>https</a:t>
            </a:r>
            <a:r>
              <a:rPr lang="en-US" sz="1400" dirty="0">
                <a:hlinkClick r:id="rId4"/>
              </a:rPr>
              <a:t>://</a:t>
            </a:r>
            <a:r>
              <a:rPr lang="en-US" sz="1400" dirty="0" smtClean="0">
                <a:hlinkClick r:id="rId4"/>
              </a:rPr>
              <a:t>david.ncifcrf.gov/content.jsp?file=conversion.html</a:t>
            </a:r>
            <a:endParaRPr lang="en-US" sz="1400" dirty="0" smtClean="0"/>
          </a:p>
          <a:p>
            <a:r>
              <a:rPr lang="en-US" sz="1400" dirty="0" err="1"/>
              <a:t>Mygene</a:t>
            </a:r>
            <a:r>
              <a:rPr lang="en-US" sz="1400" dirty="0"/>
              <a:t> </a:t>
            </a:r>
            <a:r>
              <a:rPr lang="en-US" sz="1400" dirty="0" smtClean="0">
                <a:hlinkClick r:id="rId5"/>
              </a:rPr>
              <a:t>http</a:t>
            </a:r>
            <a:r>
              <a:rPr lang="en-US" sz="1400" dirty="0">
                <a:hlinkClick r:id="rId5"/>
              </a:rPr>
              <a:t>://mygene.info</a:t>
            </a:r>
            <a:r>
              <a:rPr lang="en-US" sz="1400" dirty="0" smtClean="0">
                <a:hlinkClick r:id="rId5"/>
              </a:rPr>
              <a:t>/</a:t>
            </a:r>
            <a:r>
              <a:rPr lang="en-US" sz="1400" dirty="0"/>
              <a:t> </a:t>
            </a:r>
            <a:r>
              <a:rPr lang="en-US" sz="1400" dirty="0" smtClean="0"/>
              <a:t>and </a:t>
            </a:r>
            <a:r>
              <a:rPr lang="en-US" sz="1400" dirty="0">
                <a:hlinkClick r:id="rId6"/>
              </a:rPr>
              <a:t>http://</a:t>
            </a:r>
            <a:r>
              <a:rPr lang="en-US" sz="1400" dirty="0" smtClean="0">
                <a:hlinkClick r:id="rId6"/>
              </a:rPr>
              <a:t>bioconductor.org/packages/release/bioc/html/mygene.html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Tree>
    <p:extLst>
      <p:ext uri="{BB962C8B-B14F-4D97-AF65-F5344CB8AC3E}">
        <p14:creationId xmlns:p14="http://schemas.microsoft.com/office/powerpoint/2010/main" val="969288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133503" y="2504745"/>
              <a:ext cx="4594078" cy="2031325"/>
            </a:xfrm>
            <a:prstGeom prst="rect">
              <a:avLst/>
            </a:prstGeom>
            <a:noFill/>
          </p:spPr>
          <p:txBody>
            <a:bodyPr wrap="none" rtlCol="0">
              <a:spAutoFit/>
            </a:bodyPr>
            <a:lstStyle/>
            <a:p>
              <a:r>
                <a:rPr lang="en-US" smtClean="0"/>
                <a:t>Some examples:</a:t>
              </a:r>
            </a:p>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
        <p:nvSpPr>
          <p:cNvPr id="4" name="TextBox 3"/>
          <p:cNvSpPr txBox="1"/>
          <p:nvPr/>
        </p:nvSpPr>
        <p:spPr>
          <a:xfrm>
            <a:off x="4133384" y="4924037"/>
            <a:ext cx="6055112" cy="1754326"/>
          </a:xfrm>
          <a:prstGeom prst="rect">
            <a:avLst/>
          </a:prstGeom>
          <a:noFill/>
        </p:spPr>
        <p:txBody>
          <a:bodyPr wrap="square" rtlCol="0">
            <a:spAutoFit/>
          </a:bodyPr>
          <a:lstStyle/>
          <a:p>
            <a:r>
              <a:rPr lang="en-US" dirty="0" smtClean="0"/>
              <a:t>Also exists e.g.:</a:t>
            </a:r>
          </a:p>
          <a:p>
            <a:pPr marL="285750" indent="-285750">
              <a:buFont typeface="Arial" charset="0"/>
              <a:buChar char="•"/>
            </a:pPr>
            <a:r>
              <a:rPr lang="en-US" dirty="0" smtClean="0"/>
              <a:t>GSA for GWAS, miRNA, </a:t>
            </a:r>
            <a:r>
              <a:rPr lang="mr-IN" dirty="0" smtClean="0"/>
              <a:t>…</a:t>
            </a:r>
            <a:endParaRPr lang="en-US" dirty="0" smtClean="0"/>
          </a:p>
          <a:p>
            <a:pPr marL="285750" indent="-285750">
              <a:buFont typeface="Arial" charset="0"/>
              <a:buChar char="•"/>
            </a:pPr>
            <a:r>
              <a:rPr lang="en-US" dirty="0" smtClean="0"/>
              <a:t>Network-based</a:t>
            </a:r>
          </a:p>
          <a:p>
            <a:pPr marL="285750" indent="-285750">
              <a:buFont typeface="Arial" charset="0"/>
              <a:buChar char="•"/>
            </a:pPr>
            <a:r>
              <a:rPr lang="en-US" dirty="0" err="1" smtClean="0"/>
              <a:t>PlantGSEA</a:t>
            </a:r>
            <a:endParaRPr lang="en-US" dirty="0" smtClean="0"/>
          </a:p>
          <a:p>
            <a:pPr marL="285750" indent="-285750">
              <a:buFont typeface="Arial" charset="0"/>
              <a:buChar char="•"/>
            </a:pPr>
            <a:r>
              <a:rPr lang="en-US" dirty="0" smtClean="0"/>
              <a:t>GSA</a:t>
            </a:r>
            <a:r>
              <a:rPr lang="en-US" dirty="0"/>
              <a:t> controlling for length bias in RNA-</a:t>
            </a:r>
            <a:r>
              <a:rPr lang="en-US" dirty="0" err="1"/>
              <a:t>seq</a:t>
            </a:r>
            <a:endParaRPr lang="en-US" dirty="0"/>
          </a:p>
          <a:p>
            <a:pPr marL="285750" indent="-285750">
              <a:buFont typeface="Arial" charset="0"/>
              <a:buChar char="•"/>
            </a:pPr>
            <a:r>
              <a:rPr lang="mr-IN" dirty="0" smtClean="0"/>
              <a:t>…</a:t>
            </a:r>
            <a:r>
              <a:rPr lang="en-US" dirty="0" smtClean="0"/>
              <a:t> </a:t>
            </a:r>
            <a:endParaRPr lang="en-US" dirty="0"/>
          </a:p>
        </p:txBody>
      </p:sp>
      <p:sp>
        <p:nvSpPr>
          <p:cNvPr id="12" name="TextBox 11"/>
          <p:cNvSpPr txBox="1"/>
          <p:nvPr/>
        </p:nvSpPr>
        <p:spPr>
          <a:xfrm>
            <a:off x="2470232" y="1005152"/>
            <a:ext cx="4690708" cy="338554"/>
          </a:xfrm>
          <a:prstGeom prst="rect">
            <a:avLst/>
          </a:prstGeom>
          <a:noFill/>
        </p:spPr>
        <p:txBody>
          <a:bodyPr wrap="none" rtlCol="0">
            <a:spAutoFit/>
          </a:bodyPr>
          <a:lstStyle/>
          <a:p>
            <a:r>
              <a:rPr lang="en-US" sz="1600" dirty="0" smtClean="0"/>
              <a:t>There are hundreds of tools to choose between…</a:t>
            </a:r>
            <a:endParaRPr lang="en-US" sz="1600" dirty="0"/>
          </a:p>
        </p:txBody>
      </p:sp>
    </p:spTree>
    <p:extLst>
      <p:ext uri="{BB962C8B-B14F-4D97-AF65-F5344CB8AC3E}">
        <p14:creationId xmlns:p14="http://schemas.microsoft.com/office/powerpoint/2010/main" val="662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508166" y="4720442"/>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658658" y="1559859"/>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848878"/>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endParaRPr lang="en-US" dirty="0"/>
          </a:p>
          <a:p>
            <a:pPr marL="0" indent="0">
              <a:buNone/>
            </a:pPr>
            <a:r>
              <a:rPr lang="en-US" dirty="0" smtClean="0"/>
              <a:t>In contrast, gene-set analysis is cutoff-free and uses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graphicFrame>
        <p:nvGraphicFramePr>
          <p:cNvPr id="5" name="Table 4"/>
          <p:cNvGraphicFramePr>
            <a:graphicFrameLocks noGrp="1"/>
          </p:cNvGraphicFramePr>
          <p:nvPr>
            <p:extLst/>
          </p:nvPr>
        </p:nvGraphicFramePr>
        <p:xfrm>
          <a:off x="6838316" y="1408001"/>
          <a:ext cx="1948766" cy="518160"/>
        </p:xfrm>
        <a:graphic>
          <a:graphicData uri="http://schemas.openxmlformats.org/drawingml/2006/table">
            <a:tbl>
              <a:tblPr firstRow="1" bandRow="1">
                <a:tableStyleId>{5940675A-B579-460E-94D1-54222C63F5DA}</a:tableStyleId>
              </a:tblPr>
              <a:tblGrid>
                <a:gridCol w="974383"/>
                <a:gridCol w="974383"/>
              </a:tblGrid>
              <a:tr h="245668">
                <a:tc>
                  <a:txBody>
                    <a:bodyPr/>
                    <a:lstStyle/>
                    <a:p>
                      <a:pPr algn="ctr"/>
                      <a:r>
                        <a:rPr lang="en-US" sz="1100" dirty="0" smtClean="0"/>
                        <a:t>8</a:t>
                      </a:r>
                      <a:endParaRPr lang="en-US" sz="1100" dirty="0"/>
                    </a:p>
                  </a:txBody>
                  <a:tcPr/>
                </a:tc>
                <a:tc>
                  <a:txBody>
                    <a:bodyPr/>
                    <a:lstStyle/>
                    <a:p>
                      <a:pPr algn="ctr"/>
                      <a:r>
                        <a:rPr lang="en-US" sz="1100" dirty="0" smtClean="0"/>
                        <a:t>2</a:t>
                      </a:r>
                      <a:endParaRPr lang="en-US" sz="1100" dirty="0"/>
                    </a:p>
                  </a:txBody>
                  <a:tcPr/>
                </a:tc>
              </a:tr>
              <a:tr h="245668">
                <a:tc>
                  <a:txBody>
                    <a:bodyPr/>
                    <a:lstStyle/>
                    <a:p>
                      <a:pPr algn="ctr"/>
                      <a:r>
                        <a:rPr lang="en-US" sz="1100" dirty="0" smtClean="0"/>
                        <a:t>92</a:t>
                      </a:r>
                      <a:endParaRPr lang="en-US" sz="1100" dirty="0"/>
                    </a:p>
                  </a:txBody>
                  <a:tcPr/>
                </a:tc>
                <a:tc>
                  <a:txBody>
                    <a:bodyPr/>
                    <a:lstStyle/>
                    <a:p>
                      <a:pPr algn="ctr"/>
                      <a:r>
                        <a:rPr lang="en-US" sz="1100" dirty="0" smtClean="0"/>
                        <a:t>19768</a:t>
                      </a:r>
                      <a:endParaRPr lang="en-US" sz="1100" dirty="0"/>
                    </a:p>
                  </a:txBody>
                  <a:tcPr/>
                </a:tc>
              </a:tr>
            </a:tbl>
          </a:graphicData>
        </a:graphic>
      </p:graphicFrame>
      <p:grpSp>
        <p:nvGrpSpPr>
          <p:cNvPr id="6" name="Group 5"/>
          <p:cNvGrpSpPr/>
          <p:nvPr/>
        </p:nvGrpSpPr>
        <p:grpSpPr>
          <a:xfrm>
            <a:off x="5610031" y="1129930"/>
            <a:ext cx="3241715" cy="796231"/>
            <a:chOff x="4810316" y="1105737"/>
            <a:chExt cx="3241715" cy="796231"/>
          </a:xfrm>
        </p:grpSpPr>
        <p:sp>
          <p:nvSpPr>
            <p:cNvPr id="8" name="TextBox 7"/>
            <p:cNvSpPr txBox="1"/>
            <p:nvPr/>
          </p:nvSpPr>
          <p:spPr>
            <a:xfrm>
              <a:off x="6115282" y="1105737"/>
              <a:ext cx="1936749" cy="276999"/>
            </a:xfrm>
            <a:prstGeom prst="rect">
              <a:avLst/>
            </a:prstGeom>
            <a:noFill/>
          </p:spPr>
          <p:txBody>
            <a:bodyPr wrap="none" rtlCol="0">
              <a:spAutoFit/>
            </a:bodyPr>
            <a:lstStyle/>
            <a:p>
              <a:r>
                <a:rPr lang="en-US" sz="1200" dirty="0" smtClean="0"/>
                <a:t>Selected       Not selected</a:t>
              </a:r>
              <a:endParaRPr lang="en-US" sz="1200" dirty="0"/>
            </a:p>
          </p:txBody>
        </p:sp>
        <p:sp>
          <p:nvSpPr>
            <p:cNvPr id="9" name="TextBox 8"/>
            <p:cNvSpPr txBox="1"/>
            <p:nvPr/>
          </p:nvSpPr>
          <p:spPr>
            <a:xfrm>
              <a:off x="4810316" y="1409525"/>
              <a:ext cx="1228285" cy="492443"/>
            </a:xfrm>
            <a:prstGeom prst="rect">
              <a:avLst/>
            </a:prstGeom>
            <a:noFill/>
          </p:spPr>
          <p:txBody>
            <a:bodyPr wrap="none" rtlCol="0">
              <a:spAutoFit/>
            </a:bodyPr>
            <a:lstStyle/>
            <a:p>
              <a:pPr algn="r"/>
              <a:r>
                <a:rPr lang="en-US" sz="1200" dirty="0" smtClean="0"/>
                <a:t>In GO-term</a:t>
              </a:r>
            </a:p>
            <a:p>
              <a:pPr algn="r"/>
              <a:endParaRPr lang="en-US" sz="200" dirty="0" smtClean="0"/>
            </a:p>
            <a:p>
              <a:pPr algn="r"/>
              <a:r>
                <a:rPr lang="en-US" sz="1200" dirty="0" smtClean="0"/>
                <a:t>Not in GO-term</a:t>
              </a:r>
              <a:endParaRPr lang="en-US" sz="1200" dirty="0"/>
            </a:p>
          </p:txBody>
        </p:sp>
      </p:grpSp>
      <p:grpSp>
        <p:nvGrpSpPr>
          <p:cNvPr id="16" name="Group 15"/>
          <p:cNvGrpSpPr/>
          <p:nvPr/>
        </p:nvGrpSpPr>
        <p:grpSpPr>
          <a:xfrm>
            <a:off x="7381104" y="2254603"/>
            <a:ext cx="1268059" cy="916979"/>
            <a:chOff x="7381104" y="2254603"/>
            <a:chExt cx="1268059" cy="916979"/>
          </a:xfrm>
        </p:grpSpPr>
        <p:sp>
          <p:nvSpPr>
            <p:cNvPr id="4" name="Oval 3"/>
            <p:cNvSpPr/>
            <p:nvPr/>
          </p:nvSpPr>
          <p:spPr>
            <a:xfrm>
              <a:off x="7479117" y="2459199"/>
              <a:ext cx="704335" cy="704335"/>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31048" y="2451150"/>
              <a:ext cx="720432" cy="720432"/>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809765" y="2693725"/>
              <a:ext cx="377026" cy="230832"/>
            </a:xfrm>
            <a:prstGeom prst="rect">
              <a:avLst/>
            </a:prstGeom>
            <a:noFill/>
          </p:spPr>
          <p:txBody>
            <a:bodyPr wrap="none" rtlCol="0">
              <a:spAutoFit/>
            </a:bodyPr>
            <a:lstStyle/>
            <a:p>
              <a:r>
                <a:rPr lang="en-US" sz="900" smtClean="0">
                  <a:solidFill>
                    <a:schemeClr val="bg1"/>
                  </a:solidFill>
                </a:rPr>
                <a:t>114</a:t>
              </a:r>
              <a:endParaRPr lang="en-US" sz="900">
                <a:solidFill>
                  <a:schemeClr val="bg1"/>
                </a:solidFill>
              </a:endParaRPr>
            </a:p>
          </p:txBody>
        </p:sp>
        <p:sp>
          <p:nvSpPr>
            <p:cNvPr id="12" name="TextBox 11"/>
            <p:cNvSpPr txBox="1"/>
            <p:nvPr/>
          </p:nvSpPr>
          <p:spPr>
            <a:xfrm>
              <a:off x="8209301" y="2691666"/>
              <a:ext cx="312906" cy="230832"/>
            </a:xfrm>
            <a:prstGeom prst="rect">
              <a:avLst/>
            </a:prstGeom>
            <a:noFill/>
          </p:spPr>
          <p:txBody>
            <a:bodyPr wrap="none" rtlCol="0">
              <a:spAutoFit/>
            </a:bodyPr>
            <a:lstStyle/>
            <a:p>
              <a:r>
                <a:rPr lang="en-US" sz="900" dirty="0" smtClean="0">
                  <a:solidFill>
                    <a:schemeClr val="bg1"/>
                  </a:solidFill>
                </a:rPr>
                <a:t>45</a:t>
              </a:r>
              <a:endParaRPr lang="en-US" sz="900" dirty="0">
                <a:solidFill>
                  <a:schemeClr val="bg1"/>
                </a:solidFill>
              </a:endParaRPr>
            </a:p>
          </p:txBody>
        </p:sp>
        <p:sp>
          <p:nvSpPr>
            <p:cNvPr id="13" name="TextBox 12"/>
            <p:cNvSpPr txBox="1"/>
            <p:nvPr/>
          </p:nvSpPr>
          <p:spPr>
            <a:xfrm>
              <a:off x="7504962" y="2691664"/>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sp>
          <p:nvSpPr>
            <p:cNvPr id="14" name="TextBox 13"/>
            <p:cNvSpPr txBox="1"/>
            <p:nvPr/>
          </p:nvSpPr>
          <p:spPr>
            <a:xfrm>
              <a:off x="7381104" y="2256661"/>
              <a:ext cx="639919" cy="246221"/>
            </a:xfrm>
            <a:prstGeom prst="rect">
              <a:avLst/>
            </a:prstGeom>
            <a:noFill/>
          </p:spPr>
          <p:txBody>
            <a:bodyPr wrap="none" rtlCol="0">
              <a:spAutoFit/>
            </a:bodyPr>
            <a:lstStyle/>
            <a:p>
              <a:r>
                <a:rPr lang="en-US" sz="1000" dirty="0" smtClean="0"/>
                <a:t>A vs ctrl</a:t>
              </a:r>
              <a:endParaRPr lang="en-US" sz="1000" dirty="0"/>
            </a:p>
          </p:txBody>
        </p:sp>
        <p:sp>
          <p:nvSpPr>
            <p:cNvPr id="15" name="TextBox 14"/>
            <p:cNvSpPr txBox="1"/>
            <p:nvPr/>
          </p:nvSpPr>
          <p:spPr>
            <a:xfrm>
              <a:off x="8009244" y="2254603"/>
              <a:ext cx="639919" cy="246221"/>
            </a:xfrm>
            <a:prstGeom prst="rect">
              <a:avLst/>
            </a:prstGeom>
            <a:noFill/>
          </p:spPr>
          <p:txBody>
            <a:bodyPr wrap="none" rtlCol="0">
              <a:spAutoFit/>
            </a:bodyPr>
            <a:lstStyle/>
            <a:p>
              <a:r>
                <a:rPr lang="en-US" sz="1000"/>
                <a:t>B</a:t>
              </a:r>
              <a:r>
                <a:rPr lang="en-US" sz="1000" smtClean="0"/>
                <a:t> vs ctrl</a:t>
              </a:r>
              <a:endParaRPr lang="en-US" sz="1000"/>
            </a:p>
          </p:txBody>
        </p:sp>
      </p:grpSp>
    </p:spTree>
    <p:extLst>
      <p:ext uri="{BB962C8B-B14F-4D97-AF65-F5344CB8AC3E}">
        <p14:creationId xmlns:p14="http://schemas.microsoft.com/office/powerpoint/2010/main" val="6802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mc:AlternateContent xmlns:mc="http://schemas.openxmlformats.org/markup-compatibility/2006" xmlns:a14="http://schemas.microsoft.com/office/drawing/2010/main">
        <mc:Choice Requires="a14">
          <p:sp>
            <p:nvSpPr>
              <p:cNvPr id="52" name="TextBox 51"/>
              <p:cNvSpPr txBox="1"/>
              <p:nvPr/>
            </p:nvSpPr>
            <p:spPr>
              <a:xfrm>
                <a:off x="4797358" y="2728897"/>
                <a:ext cx="3897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𝑓𝑢𝑛𝑐𝑡𝑖𝑜𝑛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 </m:t>
                      </m:r>
                      <m:r>
                        <m:rPr>
                          <m:nor/>
                        </m:rPr>
                        <a:rPr lang="sv-SE" b="0" i="0" smtClean="0">
                          <a:latin typeface="Cambria Math" charset="0"/>
                        </a:rPr>
                        <m:t>[</m:t>
                      </m:r>
                      <m:r>
                        <m:rPr>
                          <m:nor/>
                        </m:rPr>
                        <a:rPr lang="sv-SE" b="0" i="0" smtClean="0">
                          <a:latin typeface="Cambria Math" charset="0"/>
                        </a:rPr>
                        <m:t>remaining</m:t>
                      </m:r>
                      <m:r>
                        <m:rPr>
                          <m:nor/>
                        </m:rPr>
                        <a:rPr lang="sv-SE" b="0" i="0" smtClean="0">
                          <a:latin typeface="Cambria Math" charset="0"/>
                        </a:rPr>
                        <m:t> </m:t>
                      </m:r>
                      <m:r>
                        <m:rPr>
                          <m:nor/>
                        </m:rPr>
                        <a:rPr lang="sv-SE" b="0" i="0" smtClean="0">
                          <a:latin typeface="Cambria Math" charset="0"/>
                        </a:rPr>
                        <m:t>genes</m:t>
                      </m:r>
                      <m:r>
                        <m:rPr>
                          <m:nor/>
                        </m:rPr>
                        <a:rPr lang="sv-SE" b="0" i="0" smtClean="0">
                          <a:latin typeface="Cambria Math" charset="0"/>
                        </a:rPr>
                        <m:t>]</m:t>
                      </m:r>
                      <m:r>
                        <a:rPr lang="sv-SE"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797358" y="2728897"/>
                <a:ext cx="3897734" cy="276999"/>
              </a:xfrm>
              <a:prstGeom prst="rect">
                <a:avLst/>
              </a:prstGeom>
              <a:blipFill rotWithShape="0">
                <a:blip r:embed="rId11"/>
                <a:stretch>
                  <a:fillRect t="-146667" b="-182222"/>
                </a:stretch>
              </a:blipFill>
            </p:spPr>
            <p:txBody>
              <a:bodyPr/>
              <a:lstStyle/>
              <a:p>
                <a:r>
                  <a:rPr lang="en-US">
                    <a:noFill/>
                  </a:rPr>
                  <a:t> </a:t>
                </a:r>
              </a:p>
            </p:txBody>
          </p:sp>
        </mc:Fallback>
      </mc:AlternateContent>
    </p:spTree>
    <p:extLst>
      <p:ext uri="{BB962C8B-B14F-4D97-AF65-F5344CB8AC3E}">
        <p14:creationId xmlns:p14="http://schemas.microsoft.com/office/powerpoint/2010/main" val="14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57"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2" name="TextBox 11"/>
          <p:cNvSpPr txBox="1"/>
          <p:nvPr/>
        </p:nvSpPr>
        <p:spPr>
          <a:xfrm>
            <a:off x="457200" y="5207635"/>
            <a:ext cx="8285356" cy="923330"/>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6" name="Picture 5"/>
          <p:cNvPicPr>
            <a:picLocks noChangeAspect="1"/>
          </p:cNvPicPr>
          <p:nvPr/>
        </p:nvPicPr>
        <p:blipFill rotWithShape="1">
          <a:blip r:embed="rId3"/>
          <a:srcRect l="21666" r="40606"/>
          <a:stretch/>
        </p:blipFill>
        <p:spPr>
          <a:xfrm>
            <a:off x="307886" y="1625336"/>
            <a:ext cx="3449782" cy="2478736"/>
          </a:xfrm>
          <a:prstGeom prst="rect">
            <a:avLst/>
          </a:prstGeom>
        </p:spPr>
      </p:pic>
      <p:pic>
        <p:nvPicPr>
          <p:cNvPr id="5" name="Picture 4"/>
          <p:cNvPicPr>
            <a:picLocks noChangeAspect="1"/>
          </p:cNvPicPr>
          <p:nvPr/>
        </p:nvPicPr>
        <p:blipFill rotWithShape="1">
          <a:blip r:embed="rId4"/>
          <a:srcRect b="16649"/>
          <a:stretch/>
        </p:blipFill>
        <p:spPr>
          <a:xfrm>
            <a:off x="307886" y="1026236"/>
            <a:ext cx="8523622" cy="4181399"/>
          </a:xfrm>
          <a:prstGeom prst="rect">
            <a:avLst/>
          </a:prstGeom>
        </p:spPr>
      </p:pic>
      <p:sp>
        <p:nvSpPr>
          <p:cNvPr id="4" name="TextBox 3"/>
          <p:cNvSpPr txBox="1"/>
          <p:nvPr/>
        </p:nvSpPr>
        <p:spPr>
          <a:xfrm>
            <a:off x="4280233" y="930555"/>
            <a:ext cx="4879862" cy="430887"/>
          </a:xfrm>
          <a:prstGeom prst="rect">
            <a:avLst/>
          </a:prstGeom>
          <a:noFill/>
        </p:spPr>
        <p:txBody>
          <a:bodyPr wrap="none" rtlCol="0">
            <a:spAutoFit/>
          </a:bodyPr>
          <a:lstStyle/>
          <a:p>
            <a:r>
              <a:rPr lang="en-US" sz="1050" dirty="0"/>
              <a:t>Image from </a:t>
            </a:r>
            <a:r>
              <a:rPr lang="en-US" sz="1050"/>
              <a:t>Enrichment </a:t>
            </a:r>
            <a:r>
              <a:rPr lang="en-US" sz="1050" smtClean="0"/>
              <a:t>Map </a:t>
            </a:r>
            <a:r>
              <a:rPr lang="en-US" sz="1050" smtClean="0">
                <a:hlinkClick r:id="rId5"/>
              </a:rPr>
              <a:t>http</a:t>
            </a:r>
            <a:r>
              <a:rPr lang="en-US" sz="1050" dirty="0">
                <a:hlinkClick r:id="rId5"/>
              </a:rPr>
              <a:t>://dx.doi.org/10.1371/journal.pone.0013984</a:t>
            </a:r>
            <a:endParaRPr lang="en-US" sz="1050" dirty="0"/>
          </a:p>
          <a:p>
            <a:endParaRPr lang="en-US" sz="1050" dirty="0"/>
          </a:p>
        </p:txBody>
      </p:sp>
    </p:spTree>
    <p:extLst>
      <p:ext uri="{BB962C8B-B14F-4D97-AF65-F5344CB8AC3E}">
        <p14:creationId xmlns:p14="http://schemas.microsoft.com/office/powerpoint/2010/main" val="196040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1667812"/>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sp>
        <p:nvSpPr>
          <p:cNvPr id="11" name="TextBox 10"/>
          <p:cNvSpPr txBox="1"/>
          <p:nvPr/>
        </p:nvSpPr>
        <p:spPr>
          <a:xfrm>
            <a:off x="1330929" y="1271939"/>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8229600"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 </a:t>
            </a:r>
            <a:r>
              <a:rPr lang="en-US" sz="1200" dirty="0" smtClean="0"/>
              <a:t>(e.g. </a:t>
            </a:r>
            <a:r>
              <a:rPr lang="en-US" sz="1200" dirty="0" err="1" smtClean="0"/>
              <a:t>www.sysbio.se</a:t>
            </a:r>
            <a:r>
              <a:rPr lang="en-US" sz="1200" dirty="0" smtClean="0"/>
              <a:t>/kiwi)</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pic>
        <p:nvPicPr>
          <p:cNvPr id="13" name="Picture 12"/>
          <p:cNvPicPr>
            <a:picLocks noChangeAspect="1"/>
          </p:cNvPicPr>
          <p:nvPr/>
        </p:nvPicPr>
        <p:blipFill>
          <a:blip r:embed="rId5"/>
          <a:stretch>
            <a:fillRect/>
          </a:stretch>
        </p:blipFill>
        <p:spPr>
          <a:xfrm>
            <a:off x="2002873" y="3248026"/>
            <a:ext cx="2697325" cy="1967394"/>
          </a:xfrm>
          <a:prstGeom prst="rect">
            <a:avLst/>
          </a:prstGeom>
        </p:spPr>
      </p:pic>
    </p:spTree>
    <p:extLst>
      <p:ext uri="{BB962C8B-B14F-4D97-AF65-F5344CB8AC3E}">
        <p14:creationId xmlns:p14="http://schemas.microsoft.com/office/powerpoint/2010/main" val="150236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30887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a:t>
            </a:r>
            <a:r>
              <a:rPr lang="en-US" dirty="0" smtClean="0">
                <a:latin typeface="Calibri" charset="0"/>
                <a:ea typeface="Calibri" charset="0"/>
                <a:cs typeface="Calibri" charset="0"/>
              </a:rPr>
              <a:t>Are </a:t>
            </a:r>
            <a:r>
              <a:rPr lang="en-US" dirty="0" smtClean="0">
                <a:latin typeface="Calibri" charset="0"/>
                <a:ea typeface="Calibri" charset="0"/>
                <a:cs typeface="Calibri" charset="0"/>
              </a:rPr>
              <a:t>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33</a:t>
            </a:fld>
            <a:endParaRPr lang="sv-SE">
              <a:solidFill>
                <a:prstClr val="black">
                  <a:tint val="75000"/>
                </a:prstClr>
              </a:solidFill>
            </a:endParaRPr>
          </a:p>
        </p:txBody>
      </p:sp>
      <p:sp>
        <p:nvSpPr>
          <p:cNvPr id="4" name="TextBox 3"/>
          <p:cNvSpPr txBox="1"/>
          <p:nvPr/>
        </p:nvSpPr>
        <p:spPr>
          <a:xfrm>
            <a:off x="457199" y="1271239"/>
            <a:ext cx="7783551" cy="2585323"/>
          </a:xfrm>
          <a:prstGeom prst="rect">
            <a:avLst/>
          </a:prstGeom>
          <a:noFill/>
        </p:spPr>
        <p:txBody>
          <a:bodyPr wrap="square" rtlCol="0">
            <a:spAutoFit/>
          </a:bodyPr>
          <a:lstStyle/>
          <a:p>
            <a:pPr marL="285750" indent="-285750">
              <a:buFont typeface="Arial" charset="0"/>
              <a:buChar char="•"/>
            </a:pPr>
            <a:r>
              <a:rPr lang="en-US" dirty="0"/>
              <a:t>T</a:t>
            </a:r>
            <a:r>
              <a:rPr lang="en-US" dirty="0" smtClean="0"/>
              <a:t>he </a:t>
            </a:r>
            <a:r>
              <a:rPr lang="en-US" dirty="0" smtClean="0"/>
              <a:t>same data as used </a:t>
            </a:r>
            <a:r>
              <a:rPr lang="en-US" dirty="0" smtClean="0"/>
              <a:t>yesterday </a:t>
            </a:r>
            <a:r>
              <a:rPr lang="en-US" dirty="0" smtClean="0"/>
              <a:t>(YAP/TAZ</a:t>
            </a:r>
            <a:r>
              <a:rPr lang="en-US" dirty="0" smtClean="0"/>
              <a:t>)</a:t>
            </a:r>
          </a:p>
          <a:p>
            <a:pPr marL="285750" indent="-285750">
              <a:buFont typeface="Arial" charset="0"/>
              <a:buChar char="•"/>
            </a:pPr>
            <a:r>
              <a:rPr lang="en-US" dirty="0"/>
              <a:t>There are “Questions” to answer during the exercise to see that you have understood</a:t>
            </a:r>
            <a:r>
              <a:rPr lang="en-US" dirty="0" smtClean="0"/>
              <a:t>.</a:t>
            </a:r>
          </a:p>
          <a:p>
            <a:pPr marL="285750" indent="-285750">
              <a:buFont typeface="Arial" charset="0"/>
              <a:buChar char="•"/>
            </a:pPr>
            <a:r>
              <a:rPr lang="en-US" dirty="0" smtClean="0"/>
              <a:t>Some selected questions should be handed in (will </a:t>
            </a:r>
            <a:r>
              <a:rPr lang="en-US" smtClean="0"/>
              <a:t>be revealed later).</a:t>
            </a:r>
            <a:endParaRPr lang="en-US" dirty="0" smtClean="0"/>
          </a:p>
          <a:p>
            <a:pPr marL="285750" indent="-285750">
              <a:buFont typeface="Arial" charset="0"/>
              <a:buChar char="•"/>
            </a:pPr>
            <a:r>
              <a:rPr lang="en-US" dirty="0" smtClean="0"/>
              <a:t>Optional: Make an </a:t>
            </a:r>
            <a:r>
              <a:rPr lang="en-US" dirty="0" err="1" smtClean="0"/>
              <a:t>Rmarkdown</a:t>
            </a:r>
            <a:r>
              <a:rPr lang="en-US" dirty="0" smtClean="0"/>
              <a:t> </a:t>
            </a:r>
            <a:r>
              <a:rPr lang="en-US" dirty="0" smtClean="0"/>
              <a:t>report to document your work</a:t>
            </a:r>
            <a:endParaRPr lang="en-US" dirty="0" smtClean="0"/>
          </a:p>
          <a:p>
            <a:pPr marL="285750" indent="-285750">
              <a:buFont typeface="Arial" charset="0"/>
              <a:buChar char="•"/>
            </a:pPr>
            <a:r>
              <a:rPr lang="en-US" dirty="0" smtClean="0"/>
              <a:t>Many </a:t>
            </a:r>
            <a:r>
              <a:rPr lang="en-US" dirty="0" smtClean="0"/>
              <a:t>questions are “open”, i.e. there is not necessarily one correct answer. The point of the questions is to get you to think about important points regarding the analysis and problems (some without a clear solution) we often encounter</a:t>
            </a:r>
            <a:r>
              <a:rPr lang="en-US" dirty="0" smtClean="0"/>
              <a:t>!</a:t>
            </a:r>
            <a:endParaRPr lang="en-US" dirty="0" smtClean="0"/>
          </a:p>
        </p:txBody>
      </p:sp>
      <p:pic>
        <p:nvPicPr>
          <p:cNvPr id="5" name="Picture 4"/>
          <p:cNvPicPr>
            <a:picLocks noChangeAspect="1"/>
          </p:cNvPicPr>
          <p:nvPr/>
        </p:nvPicPr>
        <p:blipFill rotWithShape="1">
          <a:blip r:embed="rId2"/>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914400" y="1595143"/>
            <a:ext cx="8229600" cy="4525963"/>
          </a:xfrm>
        </p:spPr>
        <p:txBody>
          <a:bodyPr>
            <a:normAutofit/>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a:t>Detect patterns that would be difficult to discern simply by manually going through e.g. the list of differentially expressed </a:t>
            </a:r>
            <a:r>
              <a:rPr lang="en-US" sz="2400" dirty="0" smtClean="0"/>
              <a:t>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168471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34461</TotalTime>
  <Words>1390</Words>
  <Application>Microsoft Macintosh PowerPoint</Application>
  <PresentationFormat>On-screen Show (4:3)</PresentationFormat>
  <Paragraphs>289</Paragraphs>
  <Slides>33</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33</vt:i4>
      </vt:variant>
    </vt:vector>
  </HeadingPairs>
  <TitlesOfParts>
    <vt:vector size="45" baseType="lpstr">
      <vt:lpstr>ArialMT</vt:lpstr>
      <vt:lpstr>Calibri</vt:lpstr>
      <vt:lpstr>Calibri Light</vt:lpstr>
      <vt:lpstr>Cambria Math</vt:lpstr>
      <vt:lpstr>Mangal</vt:lpstr>
      <vt:lpstr>Times New Roman</vt:lpstr>
      <vt:lpstr>Wingdings</vt:lpstr>
      <vt:lpstr>Arial</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vector>
  </TitlesOfParts>
  <Company>SciLifeLab - KTH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Leif Väremo</cp:lastModifiedBy>
  <cp:revision>232</cp:revision>
  <dcterms:created xsi:type="dcterms:W3CDTF">2015-02-27T07:18:06Z</dcterms:created>
  <dcterms:modified xsi:type="dcterms:W3CDTF">2017-10-12T14:00:00Z</dcterms:modified>
</cp:coreProperties>
</file>